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4.xml" ContentType="application/vnd.openxmlformats-officedocument.presentationml.tags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3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428" r:id="rId5"/>
    <p:sldId id="261" r:id="rId6"/>
    <p:sldId id="579" r:id="rId7"/>
    <p:sldId id="319" r:id="rId8"/>
    <p:sldId id="430" r:id="rId9"/>
    <p:sldId id="580" r:id="rId10"/>
    <p:sldId id="459" r:id="rId11"/>
    <p:sldId id="638" r:id="rId12"/>
    <p:sldId id="639" r:id="rId13"/>
    <p:sldId id="460" r:id="rId14"/>
    <p:sldId id="640" r:id="rId15"/>
    <p:sldId id="641" r:id="rId16"/>
    <p:sldId id="642" r:id="rId17"/>
    <p:sldId id="643" r:id="rId18"/>
    <p:sldId id="654" r:id="rId19"/>
    <p:sldId id="644" r:id="rId20"/>
    <p:sldId id="645" r:id="rId21"/>
    <p:sldId id="647" r:id="rId22"/>
    <p:sldId id="648" r:id="rId23"/>
    <p:sldId id="650" r:id="rId24"/>
    <p:sldId id="652" r:id="rId25"/>
    <p:sldId id="653" r:id="rId26"/>
    <p:sldId id="564" r:id="rId27"/>
    <p:sldId id="509" r:id="rId28"/>
    <p:sldId id="510" r:id="rId29"/>
    <p:sldId id="655" r:id="rId30"/>
    <p:sldId id="511" r:id="rId31"/>
    <p:sldId id="657" r:id="rId32"/>
    <p:sldId id="658" r:id="rId33"/>
    <p:sldId id="659" r:id="rId34"/>
    <p:sldId id="660" r:id="rId35"/>
    <p:sldId id="662" r:id="rId36"/>
    <p:sldId id="571" r:id="rId37"/>
    <p:sldId id="572" r:id="rId38"/>
    <p:sldId id="573" r:id="rId39"/>
    <p:sldId id="30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771"/>
    <a:srgbClr val="0B38F5"/>
    <a:srgbClr val="7AB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AFCAAD-19D3-9590-364C-7BC0B7859D2E}" v="17" dt="2023-10-18T05:05:33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4"/>
    <p:restoredTop sz="91973"/>
  </p:normalViewPr>
  <p:slideViewPr>
    <p:cSldViewPr snapToGrid="0">
      <p:cViewPr varScale="1">
        <p:scale>
          <a:sx n="113" d="100"/>
          <a:sy n="113" d="100"/>
        </p:scale>
        <p:origin x="1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47B97-F030-426D-A9D1-6B39B13C23ED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751AA-B992-41E5-A909-E1A2443E2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24CBC-D461-4ECA-A489-D3A30E0FB795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1351B-2C5D-457B-ABE5-B64DBC7BD41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Wingdings" panose="05000000000000000000" pitchFamily="2" charset="2"/>
              <a:buChar char="v"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Số nguyên</a:t>
            </a:r>
          </a:p>
          <a:p>
            <a:r>
              <a:rPr lang="en-US"/>
              <a:t>Không có phần thập phân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Số nguyên</a:t>
            </a:r>
          </a:p>
          <a:p>
            <a:r>
              <a:rPr lang="en-US"/>
              <a:t>Không có phần thập phân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endParaRPr lang="en-US" sz="11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Số nguyên</a:t>
            </a:r>
          </a:p>
          <a:p>
            <a:r>
              <a:rPr lang="en-US"/>
              <a:t>Không có phần thập phân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Số nguyên</a:t>
            </a:r>
          </a:p>
          <a:p>
            <a:r>
              <a:rPr lang="en-US"/>
              <a:t>Không có phần thập phân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Số nguyên</a:t>
            </a:r>
          </a:p>
          <a:p>
            <a:r>
              <a:rPr lang="en-US"/>
              <a:t>Không có phần thập phân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Số nguyên</a:t>
            </a:r>
          </a:p>
          <a:p>
            <a:r>
              <a:rPr lang="en-US"/>
              <a:t>Không có phần thập phân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endParaRPr lang="en-US" sz="11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endParaRPr lang="en-US" sz="11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endParaRPr lang="en-US" sz="11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đếm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vị</a:t>
            </a:r>
            <a:r>
              <a:rPr lang="en-US"/>
              <a:t> </a:t>
            </a:r>
            <a:r>
              <a:rPr lang="en-US" err="1"/>
              <a:t>trí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ký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(Positional number system)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Số nguyên</a:t>
            </a:r>
          </a:p>
          <a:p>
            <a:r>
              <a:rPr lang="en-US"/>
              <a:t>Không có phần thập phân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Số nguyên</a:t>
            </a:r>
          </a:p>
          <a:p>
            <a:r>
              <a:rPr lang="en-US"/>
              <a:t>Không có phần thập phân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486525"/>
          </a:xfrm>
          <a:prstGeom prst="rect">
            <a:avLst/>
          </a:prstGeom>
          <a:solidFill>
            <a:srgbClr val="2237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41218" y="3243262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538912"/>
            <a:ext cx="2743200" cy="365125"/>
          </a:xfrm>
        </p:spPr>
        <p:txBody>
          <a:bodyPr/>
          <a:lstStyle/>
          <a:p>
            <a:fld id="{2ADC29F2-8A35-3B44-9BA0-E01F07FBE6DF}" type="datetime1">
              <a:rPr lang="en-US" smtClean="0"/>
              <a:t>10/19/2023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Faculty of Computer Science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0518" y="112742"/>
            <a:ext cx="6688282" cy="20700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80040"/>
            <a:ext cx="2743200" cy="277960"/>
          </a:xfrm>
        </p:spPr>
        <p:txBody>
          <a:bodyPr/>
          <a:lstStyle/>
          <a:p>
            <a:fld id="{6581133F-95C8-9144-9BFA-07C6A00B8411}" type="datetime1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80041"/>
            <a:ext cx="4114800" cy="277960"/>
          </a:xfrm>
        </p:spPr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11566" y="6622795"/>
            <a:ext cx="2743200" cy="235206"/>
          </a:xfrm>
        </p:spPr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82252" y="277960"/>
            <a:ext cx="7928429" cy="55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b="1" baseline="0">
                <a:solidFill>
                  <a:srgbClr val="223771"/>
                </a:solidFill>
              </a:defRPr>
            </a:lvl1pPr>
          </a:lstStyle>
          <a:p>
            <a:r>
              <a:rPr lang="en-US"/>
              <a:t>CHỦ ĐỀ</a:t>
            </a:r>
          </a:p>
        </p:txBody>
      </p:sp>
      <p:sp>
        <p:nvSpPr>
          <p:cNvPr id="3" name="Freeform 2"/>
          <p:cNvSpPr/>
          <p:nvPr userDrawn="1"/>
        </p:nvSpPr>
        <p:spPr>
          <a:xfrm>
            <a:off x="392906" y="235206"/>
            <a:ext cx="1750219" cy="596044"/>
          </a:xfrm>
          <a:custGeom>
            <a:avLst/>
            <a:gdLst>
              <a:gd name="connsiteX0" fmla="*/ 471488 w 1750219"/>
              <a:gd name="connsiteY0" fmla="*/ 0 h 721518"/>
              <a:gd name="connsiteX1" fmla="*/ 0 w 1750219"/>
              <a:gd name="connsiteY1" fmla="*/ 0 h 721518"/>
              <a:gd name="connsiteX2" fmla="*/ 0 w 1750219"/>
              <a:gd name="connsiteY2" fmla="*/ 721518 h 721518"/>
              <a:gd name="connsiteX3" fmla="*/ 1750219 w 1750219"/>
              <a:gd name="connsiteY3" fmla="*/ 721518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219" h="721518">
                <a:moveTo>
                  <a:pt x="471488" y="0"/>
                </a:moveTo>
                <a:lnTo>
                  <a:pt x="0" y="0"/>
                </a:lnTo>
                <a:lnTo>
                  <a:pt x="0" y="721518"/>
                </a:lnTo>
                <a:lnTo>
                  <a:pt x="1750219" y="721518"/>
                </a:lnTo>
              </a:path>
            </a:pathLst>
          </a:custGeom>
          <a:noFill/>
          <a:ln w="57150" cmpd="thickThin">
            <a:solidFill>
              <a:srgbClr val="223771"/>
            </a:solidFill>
          </a:ln>
          <a:scene3d>
            <a:camera prst="orthographicFront"/>
            <a:lightRig rig="threePt" dir="t"/>
          </a:scene3d>
          <a:sp3d>
            <a:bevelB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86136" y="27834"/>
            <a:ext cx="2493818" cy="7718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93185"/>
            <a:ext cx="2743200" cy="267581"/>
          </a:xfrm>
        </p:spPr>
        <p:txBody>
          <a:bodyPr/>
          <a:lstStyle/>
          <a:p>
            <a:fld id="{7FB16B2F-4ABC-DC47-941D-61DAA8C286C6}" type="datetime1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90419"/>
            <a:ext cx="4114800" cy="26758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Faculty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66006" y="6590419"/>
            <a:ext cx="2743200" cy="313617"/>
          </a:xfrm>
        </p:spPr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reeform 2"/>
          <p:cNvSpPr/>
          <p:nvPr userDrawn="1"/>
        </p:nvSpPr>
        <p:spPr>
          <a:xfrm>
            <a:off x="392906" y="235206"/>
            <a:ext cx="1750219" cy="596044"/>
          </a:xfrm>
          <a:custGeom>
            <a:avLst/>
            <a:gdLst>
              <a:gd name="connsiteX0" fmla="*/ 471488 w 1750219"/>
              <a:gd name="connsiteY0" fmla="*/ 0 h 721518"/>
              <a:gd name="connsiteX1" fmla="*/ 0 w 1750219"/>
              <a:gd name="connsiteY1" fmla="*/ 0 h 721518"/>
              <a:gd name="connsiteX2" fmla="*/ 0 w 1750219"/>
              <a:gd name="connsiteY2" fmla="*/ 721518 h 721518"/>
              <a:gd name="connsiteX3" fmla="*/ 1750219 w 1750219"/>
              <a:gd name="connsiteY3" fmla="*/ 721518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219" h="721518">
                <a:moveTo>
                  <a:pt x="471488" y="0"/>
                </a:moveTo>
                <a:lnTo>
                  <a:pt x="0" y="0"/>
                </a:lnTo>
                <a:lnTo>
                  <a:pt x="0" y="721518"/>
                </a:lnTo>
                <a:lnTo>
                  <a:pt x="1750219" y="721518"/>
                </a:lnTo>
              </a:path>
            </a:pathLst>
          </a:custGeom>
          <a:noFill/>
          <a:ln w="57150" cmpd="thickThin">
            <a:solidFill>
              <a:srgbClr val="223771"/>
            </a:solidFill>
          </a:ln>
          <a:scene3d>
            <a:camera prst="orthographicFront"/>
            <a:lightRig rig="threePt" dir="t"/>
          </a:scene3d>
          <a:sp3d>
            <a:bevelB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7476" y="294938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86136" y="27834"/>
            <a:ext cx="2493818" cy="7718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86200" y="6603821"/>
            <a:ext cx="4114800" cy="254179"/>
          </a:xfrm>
        </p:spPr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21090" y="6600831"/>
            <a:ext cx="2743200" cy="274321"/>
          </a:xfrm>
        </p:spPr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40857" y="243489"/>
            <a:ext cx="8061101" cy="55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b="1" baseline="0">
                <a:solidFill>
                  <a:srgbClr val="223771"/>
                </a:solidFill>
              </a:defRPr>
            </a:lvl1pPr>
          </a:lstStyle>
          <a:p>
            <a:r>
              <a:rPr lang="en-US"/>
              <a:t>CHỦ ĐỀ</a:t>
            </a:r>
          </a:p>
        </p:txBody>
      </p:sp>
      <p:sp>
        <p:nvSpPr>
          <p:cNvPr id="8" name="Freeform 7"/>
          <p:cNvSpPr/>
          <p:nvPr userDrawn="1"/>
        </p:nvSpPr>
        <p:spPr>
          <a:xfrm>
            <a:off x="311261" y="235206"/>
            <a:ext cx="1750219" cy="596044"/>
          </a:xfrm>
          <a:custGeom>
            <a:avLst/>
            <a:gdLst>
              <a:gd name="connsiteX0" fmla="*/ 471488 w 1750219"/>
              <a:gd name="connsiteY0" fmla="*/ 0 h 721518"/>
              <a:gd name="connsiteX1" fmla="*/ 0 w 1750219"/>
              <a:gd name="connsiteY1" fmla="*/ 0 h 721518"/>
              <a:gd name="connsiteX2" fmla="*/ 0 w 1750219"/>
              <a:gd name="connsiteY2" fmla="*/ 721518 h 721518"/>
              <a:gd name="connsiteX3" fmla="*/ 1750219 w 1750219"/>
              <a:gd name="connsiteY3" fmla="*/ 721518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219" h="721518">
                <a:moveTo>
                  <a:pt x="471488" y="0"/>
                </a:moveTo>
                <a:lnTo>
                  <a:pt x="0" y="0"/>
                </a:lnTo>
                <a:lnTo>
                  <a:pt x="0" y="721518"/>
                </a:lnTo>
                <a:lnTo>
                  <a:pt x="1750219" y="721518"/>
                </a:lnTo>
              </a:path>
            </a:pathLst>
          </a:custGeom>
          <a:noFill/>
          <a:ln w="57150" cmpd="thickThin">
            <a:solidFill>
              <a:srgbClr val="223771"/>
            </a:solidFill>
          </a:ln>
          <a:scene3d>
            <a:camera prst="orthographicFront"/>
            <a:lightRig rig="threePt" dir="t"/>
          </a:scene3d>
          <a:sp3d>
            <a:bevelB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551617" cy="49541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86136" y="27834"/>
            <a:ext cx="2493818" cy="7718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63685" y="2846231"/>
            <a:ext cx="4417452" cy="1460428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5600" b="1" baseline="0">
                <a:solidFill>
                  <a:srgbClr val="2237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CHỦ ĐỀ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63685" y="4429523"/>
            <a:ext cx="4417452" cy="75007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Nội</a:t>
            </a:r>
            <a:r>
              <a:rPr lang="en-US"/>
              <a:t> dung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8E96-F886-9E45-BAC7-33A661AECD8F}" type="datetime1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862149"/>
            <a:ext cx="7096258" cy="56319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Hình ảnh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7FA5C-BBC5-F34A-8D4B-FB47B828F008}" type="datetime1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  <p:sp>
        <p:nvSpPr>
          <p:cNvPr id="14" name="Freeform 13"/>
          <p:cNvSpPr/>
          <p:nvPr userDrawn="1"/>
        </p:nvSpPr>
        <p:spPr>
          <a:xfrm>
            <a:off x="392906" y="235206"/>
            <a:ext cx="1750219" cy="596044"/>
          </a:xfrm>
          <a:custGeom>
            <a:avLst/>
            <a:gdLst>
              <a:gd name="connsiteX0" fmla="*/ 471488 w 1750219"/>
              <a:gd name="connsiteY0" fmla="*/ 0 h 721518"/>
              <a:gd name="connsiteX1" fmla="*/ 0 w 1750219"/>
              <a:gd name="connsiteY1" fmla="*/ 0 h 721518"/>
              <a:gd name="connsiteX2" fmla="*/ 0 w 1750219"/>
              <a:gd name="connsiteY2" fmla="*/ 721518 h 721518"/>
              <a:gd name="connsiteX3" fmla="*/ 1750219 w 1750219"/>
              <a:gd name="connsiteY3" fmla="*/ 721518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219" h="721518">
                <a:moveTo>
                  <a:pt x="471488" y="0"/>
                </a:moveTo>
                <a:lnTo>
                  <a:pt x="0" y="0"/>
                </a:lnTo>
                <a:lnTo>
                  <a:pt x="0" y="721518"/>
                </a:lnTo>
                <a:lnTo>
                  <a:pt x="1750219" y="721518"/>
                </a:lnTo>
              </a:path>
            </a:pathLst>
          </a:custGeom>
          <a:noFill/>
          <a:ln w="57150" cmpd="thickThin">
            <a:solidFill>
              <a:srgbClr val="223771"/>
            </a:solidFill>
          </a:ln>
          <a:scene3d>
            <a:camera prst="orthographicFront"/>
            <a:lightRig rig="threePt" dir="t"/>
          </a:scene3d>
          <a:sp3d>
            <a:bevelB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3" hasCustomPrompt="1"/>
          </p:nvPr>
        </p:nvSpPr>
        <p:spPr>
          <a:xfrm>
            <a:off x="392906" y="278800"/>
            <a:ext cx="5813198" cy="457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3300" b="1" baseline="0" dirty="0">
                <a:solidFill>
                  <a:srgbClr val="223771"/>
                </a:solidFill>
                <a:ea typeface="+mj-ea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CHỦ ĐỀ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899" y="351789"/>
            <a:ext cx="8061101" cy="9227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>
                <a:solidFill>
                  <a:srgbClr val="223771"/>
                </a:solidFill>
              </a:defRPr>
            </a:lvl1pPr>
          </a:lstStyle>
          <a:p>
            <a:r>
              <a:rPr lang="en-US" err="1"/>
              <a:t>Chủ</a:t>
            </a:r>
            <a:r>
              <a:rPr lang="en-US"/>
              <a:t> </a:t>
            </a:r>
            <a:r>
              <a:rPr lang="en-US" err="1"/>
              <a:t>đề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1899" y="1639781"/>
            <a:ext cx="333670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710" y="1639781"/>
            <a:ext cx="333187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9993-3931-734A-999C-643CB5C129B2}" type="datetime1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3"/>
          <p:cNvSpPr>
            <a:spLocks noGrp="1"/>
          </p:cNvSpPr>
          <p:nvPr>
            <p:ph sz="half" idx="13"/>
          </p:nvPr>
        </p:nvSpPr>
        <p:spPr>
          <a:xfrm>
            <a:off x="8426539" y="1639781"/>
            <a:ext cx="333187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08BB2-8EF9-0A4A-94B9-C7C5C4A1EC1A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8467" y="0"/>
            <a:ext cx="12192000" cy="6858000"/>
          </a:xfrm>
          <a:prstGeom prst="rect">
            <a:avLst/>
          </a:prstGeom>
          <a:solidFill>
            <a:srgbClr val="2237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19100" y="3191940"/>
            <a:ext cx="11353800" cy="474119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2393483"/>
            <a:ext cx="8059738" cy="488498"/>
          </a:xfrm>
        </p:spPr>
        <p:txBody>
          <a:bodyPr>
            <a:normAutofit/>
          </a:bodyPr>
          <a:lstStyle>
            <a:lvl1pPr marL="0" indent="0">
              <a:buNone/>
              <a:defRPr sz="2000" b="0" spc="300">
                <a:solidFill>
                  <a:srgbClr val="36C2B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1249" y="62654"/>
            <a:ext cx="2982808" cy="92318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6494093"/>
            <a:ext cx="12192000" cy="373091"/>
            <a:chOff x="0" y="1661375"/>
            <a:chExt cx="12192000" cy="373091"/>
          </a:xfrm>
        </p:grpSpPr>
        <p:sp>
          <p:nvSpPr>
            <p:cNvPr id="8" name="Rectangle 7"/>
            <p:cNvSpPr/>
            <p:nvPr/>
          </p:nvSpPr>
          <p:spPr>
            <a:xfrm>
              <a:off x="0" y="1661375"/>
              <a:ext cx="12192000" cy="109728"/>
            </a:xfrm>
            <a:prstGeom prst="rect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1760146"/>
              <a:ext cx="12192000" cy="274320"/>
            </a:xfrm>
            <a:prstGeom prst="rect">
              <a:avLst/>
            </a:prstGeom>
            <a:solidFill>
              <a:srgbClr val="2237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72345" y="6603821"/>
            <a:ext cx="4114800" cy="2541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Faculty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600831"/>
            <a:ext cx="2743200" cy="274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00831"/>
            <a:ext cx="2743200" cy="257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BCC389D-A578-F146-9A31-D111C4D9A08F}" type="datetime1">
              <a:rPr lang="en-US" smtClean="0"/>
              <a:t>10/19/2023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9972" y="2733722"/>
            <a:ext cx="8256073" cy="823070"/>
          </a:xfrm>
        </p:spPr>
        <p:txBody>
          <a:bodyPr/>
          <a:lstStyle/>
          <a:p>
            <a:pPr algn="ctr"/>
            <a:r>
              <a:rPr lang="en-US" dirty="0"/>
              <a:t>Introduction to Computing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29F2-8A35-3B44-9BA0-E01F07FBE6DF}" type="datetime1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1944336" y="3892995"/>
            <a:ext cx="8813305" cy="82307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>
                <a:solidFill>
                  <a:srgbClr val="FFC000"/>
                </a:solidFill>
                <a:latin typeface="Arial" panose="020B0604020202020204"/>
                <a:cs typeface="Arial" panose="020B0604020202020204"/>
              </a:rPr>
              <a:t>Lecture 4: Operations on Data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/>
              <a:t>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855072" cy="4954133"/>
          </a:xfrm>
        </p:spPr>
        <p:txBody>
          <a:bodyPr lIns="91440" tIns="45720" rIns="91440" bIns="45720" anchor="t"/>
          <a:lstStyle/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" y="1169035"/>
            <a:ext cx="8298180" cy="2232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" y="3606165"/>
            <a:ext cx="829056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/>
              <a:t>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855072" cy="4954133"/>
          </a:xfrm>
        </p:spPr>
        <p:txBody>
          <a:bodyPr lIns="91440" tIns="45720" rIns="91440" bIns="45720" anchor="t"/>
          <a:lstStyle/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" y="1071880"/>
            <a:ext cx="8282940" cy="2636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10" y="3647440"/>
            <a:ext cx="7653020" cy="27368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>
                <a:latin typeface="Arial" panose="020B0604020202020204"/>
                <a:cs typeface="Arial" panose="020B0604020202020204"/>
              </a:rPr>
              <a:t>Applications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855072" cy="4954133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/>
                <a:cs typeface="Arial" panose="020B0604020202020204"/>
              </a:rPr>
              <a:t>Four logic operations can be used to modify a bit pattern.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/>
                <a:cs typeface="Arial" panose="020B0604020202020204"/>
              </a:rPr>
              <a:t>Complementing: change 1 to 0 and 0 to 1 to every bit by NOT operator.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/>
                <a:cs typeface="Arial" panose="020B0604020202020204"/>
              </a:rPr>
              <a:t>Unsetting specific bits: setting specific bit to 0 by using AND operator.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/>
                <a:cs typeface="Arial" panose="020B0604020202020204"/>
              </a:rPr>
              <a:t>Setting specific bits: </a:t>
            </a:r>
            <a:r>
              <a:rPr lang="en-US" dirty="0">
                <a:latin typeface="Arial" panose="020B0604020202020204"/>
                <a:cs typeface="Arial" panose="020B0604020202020204"/>
                <a:sym typeface="+mn-ea"/>
              </a:rPr>
              <a:t>setting specific bit to 1 by using OR operator.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/>
                <a:cs typeface="Arial" panose="020B0604020202020204"/>
              </a:rPr>
              <a:t>Flipping specific bits</a:t>
            </a:r>
            <a:r>
              <a:rPr lang="en-US" dirty="0">
                <a:latin typeface="Arial" panose="020B0604020202020204"/>
                <a:cs typeface="Arial" panose="020B0604020202020204"/>
                <a:sym typeface="+mn-ea"/>
              </a:rPr>
              <a:t>: flip (complement) specific bits in a bit </a:t>
            </a:r>
            <a:r>
              <a:rPr lang="en-US" dirty="0">
                <a:latin typeface="Arial" panose="020B0604020202020204"/>
                <a:cs typeface="Arial" panose="020B0604020202020204"/>
              </a:rPr>
              <a:t>pattern using XOR. </a:t>
            </a:r>
          </a:p>
          <a:p>
            <a:pPr marL="857250" lvl="1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/>
                <a:cs typeface="Arial" panose="020B0604020202020204"/>
              </a:rPr>
              <a:t>NOT operator flips all bit.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/>
              <a:t>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855072" cy="4954133"/>
          </a:xfrm>
        </p:spPr>
        <p:txBody>
          <a:bodyPr lIns="91440" tIns="45720" rIns="91440" bIns="45720" anchor="t"/>
          <a:lstStyle/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45" y="931545"/>
            <a:ext cx="7771130" cy="2738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140" y="3669665"/>
            <a:ext cx="8049895" cy="27546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/>
              <a:t>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855072" cy="4954133"/>
          </a:xfrm>
        </p:spPr>
        <p:txBody>
          <a:bodyPr lIns="91440" tIns="45720" rIns="91440" bIns="45720" anchor="t"/>
          <a:lstStyle/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580" y="1973580"/>
            <a:ext cx="8244840" cy="29108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3191940"/>
            <a:ext cx="6147955" cy="701187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sz="4000" dirty="0"/>
              <a:t>SHIFT OPERATIONS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>
                <a:latin typeface="Arial" panose="020B0604020202020204"/>
                <a:cs typeface="Arial" panose="020B0604020202020204"/>
              </a:rPr>
              <a:t>Logical shift operations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855072" cy="4954133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/>
                <a:cs typeface="Arial" panose="020B0604020202020204"/>
              </a:rPr>
              <a:t>Logical shift operation is applied to a pattern that does not represent a signed number.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/>
                <a:cs typeface="Arial" panose="020B0604020202020204"/>
              </a:rPr>
              <a:t>Simple right/left shift: shifts each bit one position to the right or left.</a:t>
            </a:r>
          </a:p>
          <a:p>
            <a:pPr marL="857250" lvl="1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/>
                <a:cs typeface="Arial" panose="020B0604020202020204"/>
              </a:rPr>
              <a:t>Right shift: the rightmost bit is lost and a 0 fills the leftmost bit.  </a:t>
            </a:r>
          </a:p>
          <a:p>
            <a:pPr marL="857250" lvl="1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/>
                <a:cs typeface="Arial" panose="020B0604020202020204"/>
              </a:rPr>
              <a:t>Left shift: the leftmost bit is lost and a 0 fills the rightmost bit.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145" y="3909695"/>
            <a:ext cx="8969375" cy="20497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>
                <a:latin typeface="Arial" panose="020B0604020202020204"/>
                <a:cs typeface="Arial" panose="020B0604020202020204"/>
              </a:rPr>
              <a:t>Logical shift operations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855072" cy="4954133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/>
                <a:cs typeface="Arial" panose="020B0604020202020204"/>
              </a:rPr>
              <a:t>Logical shift operation is applied to a pattern that does not represent a signed number.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/>
                <a:cs typeface="Arial" panose="020B0604020202020204"/>
              </a:rPr>
              <a:t>Circular shift: shifts bits, but no bit is lost or added.</a:t>
            </a:r>
          </a:p>
          <a:p>
            <a:pPr marL="857250" lvl="1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/>
                <a:cs typeface="Arial" panose="020B0604020202020204"/>
              </a:rPr>
              <a:t>Right shift: the rightmost bit is circulated and becomes the leftmost bit.  </a:t>
            </a:r>
          </a:p>
          <a:p>
            <a:pPr marL="857250" lvl="1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/>
                <a:cs typeface="Arial" panose="020B0604020202020204"/>
              </a:rPr>
              <a:t>Left shift: the leftmost bit circulates and become the rightmost bit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40" y="4037330"/>
            <a:ext cx="8275320" cy="1874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/>
              <a:t>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855072" cy="4954133"/>
          </a:xfrm>
        </p:spPr>
        <p:txBody>
          <a:bodyPr lIns="91440" tIns="45720" rIns="91440" bIns="45720" anchor="t"/>
          <a:lstStyle/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085" y="3733165"/>
            <a:ext cx="8275320" cy="24917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45" y="992505"/>
            <a:ext cx="8328660" cy="25450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>
                <a:latin typeface="Arial" panose="020B0604020202020204"/>
                <a:cs typeface="Arial" panose="020B0604020202020204"/>
              </a:rPr>
              <a:t>Arithmetic shift operations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855072" cy="4954133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/>
                <a:cs typeface="Arial" panose="020B0604020202020204"/>
              </a:rPr>
              <a:t>Assume that the bit pattern is a signed integer in two’s complement format.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/>
                <a:cs typeface="Arial" panose="020B0604020202020204"/>
              </a:rPr>
              <a:t>Arithmetic right shift is used to divide an integer by two.</a:t>
            </a:r>
          </a:p>
          <a:p>
            <a:pPr marL="857250" lvl="1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retains the sign bit, so that the sign is preserved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/>
                <a:cs typeface="Arial" panose="020B0604020202020204"/>
              </a:rPr>
              <a:t>Arithmetic left shift is used to multiply an integer by two  </a:t>
            </a:r>
          </a:p>
          <a:p>
            <a:pPr marL="857250" lvl="1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discards the sign bit and accepts the bit to the left of the sign bit as the sign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20" y="3922395"/>
            <a:ext cx="8290560" cy="19735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Objective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09218" y="972458"/>
            <a:ext cx="11551617" cy="5150756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/>
              <a:t>After studying this chapter, the student should be able to: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>
                <a:latin typeface="Arial" panose="020B0604020202020204"/>
                <a:cs typeface="Arial" panose="020B0604020202020204"/>
              </a:rPr>
              <a:t>❑ List the three categories of operations performed on data.</a:t>
            </a:r>
            <a:br>
              <a:rPr lang="en-US" sz="2800" dirty="0">
                <a:latin typeface="Arial" panose="020B0604020202020204"/>
                <a:cs typeface="Arial" panose="020B0604020202020204"/>
              </a:rPr>
            </a:br>
            <a:r>
              <a:rPr lang="en-US" sz="2800" dirty="0">
                <a:latin typeface="Arial" panose="020B0604020202020204"/>
                <a:cs typeface="Arial" panose="020B0604020202020204"/>
              </a:rPr>
              <a:t>❑ Perform unary and binary logic operations on bit patterns.</a:t>
            </a:r>
            <a:br>
              <a:rPr lang="en-US" sz="2800" dirty="0">
                <a:latin typeface="Arial" panose="020B0604020202020204"/>
                <a:cs typeface="Arial" panose="020B0604020202020204"/>
              </a:rPr>
            </a:br>
            <a:r>
              <a:rPr lang="en-US" sz="2800" dirty="0">
                <a:latin typeface="Arial" panose="020B0604020202020204"/>
                <a:cs typeface="Arial" panose="020B0604020202020204"/>
              </a:rPr>
              <a:t>❑ Distinguish between logic shift operations and arithmetic shift operations.</a:t>
            </a:r>
            <a:br>
              <a:rPr lang="en-US" sz="2800" dirty="0">
                <a:latin typeface="Arial" panose="020B0604020202020204"/>
                <a:cs typeface="Arial" panose="020B0604020202020204"/>
              </a:rPr>
            </a:br>
            <a:r>
              <a:rPr lang="en-US" sz="2800" dirty="0">
                <a:latin typeface="Arial" panose="020B0604020202020204"/>
                <a:cs typeface="Arial" panose="020B0604020202020204"/>
              </a:rPr>
              <a:t>❑ Perform logic shift operations on bit patterns.</a:t>
            </a:r>
            <a:br>
              <a:rPr lang="en-US" sz="2800" dirty="0">
                <a:latin typeface="Arial" panose="020B0604020202020204"/>
                <a:cs typeface="Arial" panose="020B0604020202020204"/>
              </a:rPr>
            </a:br>
            <a:r>
              <a:rPr lang="en-US" sz="2800" dirty="0">
                <a:latin typeface="Arial" panose="020B0604020202020204"/>
                <a:cs typeface="Arial" panose="020B0604020202020204"/>
              </a:rPr>
              <a:t>❑ Perform arithmetic shift operations on integers stored in two’s complement format.</a:t>
            </a:r>
            <a:endParaRPr 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/>
              <a:t>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855072" cy="4954133"/>
          </a:xfrm>
        </p:spPr>
        <p:txBody>
          <a:bodyPr lIns="91440" tIns="45720" rIns="91440" bIns="45720" anchor="t"/>
          <a:lstStyle/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695450"/>
            <a:ext cx="8229600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/>
              <a:t>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855072" cy="4954133"/>
          </a:xfrm>
        </p:spPr>
        <p:txBody>
          <a:bodyPr lIns="91440" tIns="45720" rIns="91440" bIns="45720" anchor="t"/>
          <a:lstStyle/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860" y="1718310"/>
            <a:ext cx="8336280" cy="34213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/>
              <a:t>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855072" cy="4954133"/>
          </a:xfrm>
        </p:spPr>
        <p:txBody>
          <a:bodyPr lIns="91440" tIns="45720" rIns="91440" bIns="45720" anchor="t"/>
          <a:lstStyle/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1581150"/>
            <a:ext cx="835152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3192145"/>
            <a:ext cx="6955790" cy="701040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sz="4000">
                <a:latin typeface="Times New Roman" panose="02020603050405020304"/>
                <a:cs typeface="Times New Roman" panose="02020603050405020304"/>
              </a:rPr>
              <a:t>ARITHMETIC OPERATIONS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24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 dirty="0">
                <a:latin typeface="Arial" panose="020B0604020202020204"/>
                <a:cs typeface="Arial" panose="020B0604020202020204"/>
              </a:rPr>
              <a:t>ARITHMETIC OPERATIONS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855072" cy="4954133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3200" dirty="0">
              <a:latin typeface="Arial" panose="020B0604020202020204"/>
              <a:cs typeface="Arial" panose="020B0604020202020204"/>
            </a:endParaRP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3200" dirty="0">
              <a:latin typeface="Arial" panose="020B0604020202020204"/>
              <a:cs typeface="Arial" panose="020B0604020202020204"/>
            </a:endParaRP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/>
                <a:cs typeface="Arial" panose="020B0604020202020204"/>
              </a:rPr>
              <a:t>Involve adding, subtracting, multiplying, and dividing. 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/>
                <a:cs typeface="Arial" panose="020B0604020202020204"/>
              </a:rPr>
              <a:t>Can apply these operations to integers and floating-point numbers.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>
                <a:latin typeface="Arial" panose="020B0604020202020204"/>
                <a:cs typeface="Arial" panose="020B0604020202020204"/>
                <a:sym typeface="+mn-ea"/>
              </a:rPr>
              <a:t>Only discuss addition and subtraction for two’s complement integers</a:t>
            </a:r>
            <a:endParaRPr lang="en-US" sz="3200">
              <a:latin typeface="Arial" panose="020B0604020202020204"/>
              <a:cs typeface="Arial" panose="020B0604020202020204"/>
            </a:endParaRP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3200" dirty="0">
              <a:latin typeface="Arial" panose="020B0604020202020204"/>
              <a:cs typeface="Arial" panose="020B0604020202020204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br>
              <a:rPr lang="en-US" sz="2800" dirty="0">
                <a:latin typeface="Arial" panose="020B0604020202020204"/>
                <a:cs typeface="Arial" panose="020B0604020202020204"/>
              </a:rPr>
            </a:br>
            <a:endParaRPr lang="en-US" sz="2800" dirty="0"/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dirty="0"/>
          </a:p>
          <a:p>
            <a:pPr marL="850900" lvl="1" indent="-393700">
              <a:lnSpc>
                <a:spcPct val="10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25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>
                <a:latin typeface="Arial" panose="020B0604020202020204"/>
                <a:cs typeface="Arial" panose="020B0604020202020204"/>
              </a:rPr>
              <a:t>Addition and subtraction for two’s complement integers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855072" cy="4954133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3200" dirty="0">
              <a:latin typeface="Arial" panose="020B0604020202020204"/>
              <a:cs typeface="Arial" panose="020B0604020202020204"/>
            </a:endParaRP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/>
                <a:cs typeface="Arial" panose="020B0604020202020204"/>
              </a:rPr>
              <a:t>Advantages: no difference between addition and subtraction.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/>
                <a:cs typeface="Arial" panose="020B0604020202020204"/>
              </a:rPr>
              <a:t>Subtraction operation: the computer simply changes it to an addition operation, but makes two’s complement of the second number.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" y="4321810"/>
            <a:ext cx="11768455" cy="6451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26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>
                <a:latin typeface="Arial" panose="020B0604020202020204"/>
                <a:cs typeface="Arial" panose="020B0604020202020204"/>
              </a:rPr>
              <a:t>Addition and subtraction for two’s complement integers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499360" y="1203325"/>
            <a:ext cx="7637145" cy="52025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/>
              <a:t>Example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410460" y="1720850"/>
            <a:ext cx="8248650" cy="1289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660" y="2889250"/>
            <a:ext cx="7962265" cy="29254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28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/>
              <a:t>Example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434590" y="1790065"/>
            <a:ext cx="7299960" cy="37109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/>
              <a:t>Example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499360" y="1824355"/>
            <a:ext cx="7170420" cy="36423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Objective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09218" y="972458"/>
            <a:ext cx="11551617" cy="5150756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/>
              <a:t>After studying this chapter, the student should be able to: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>
                <a:latin typeface="Arial" panose="020B0604020202020204"/>
                <a:cs typeface="Arial" panose="020B0604020202020204"/>
              </a:rPr>
              <a:t>❑ Understand some applications of logical and shift operations such as setting, unsetting, and flipping specific bits </a:t>
            </a:r>
            <a:endParaRPr lang="en-US" sz="28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>
                <a:latin typeface="Arial" panose="020B0604020202020204"/>
                <a:cs typeface="Arial" panose="020B0604020202020204"/>
              </a:rPr>
              <a:t>❑ Perform addition and subtraction on integers when they are stored in two’s complement format.</a:t>
            </a:r>
            <a:endParaRPr lang="en-US"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/>
              <a:t>Example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529840" y="1862455"/>
            <a:ext cx="7109460" cy="35661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31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/>
              <a:t>Example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491740" y="1264285"/>
            <a:ext cx="718566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3192145"/>
            <a:ext cx="6955790" cy="701040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sz="4000">
                <a:latin typeface="Times New Roman" panose="02020603050405020304"/>
                <a:cs typeface="Times New Roman" panose="02020603050405020304"/>
              </a:rPr>
              <a:t>Practice</a:t>
            </a:r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133F-95C8-9144-9BFA-07C6A00B8411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1965" y="278130"/>
            <a:ext cx="9185910" cy="553085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Practice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90" y="1266190"/>
            <a:ext cx="8711565" cy="44926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133F-95C8-9144-9BFA-07C6A00B8411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34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1965" y="278130"/>
            <a:ext cx="9185910" cy="553085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Practice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95" y="1337310"/>
            <a:ext cx="9294495" cy="25107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3752215"/>
            <a:ext cx="9732645" cy="129159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133F-95C8-9144-9BFA-07C6A00B8411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35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1965" y="278130"/>
            <a:ext cx="9185910" cy="553085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Practice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195" y="999490"/>
            <a:ext cx="7467600" cy="289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195" y="3913505"/>
            <a:ext cx="7178040" cy="21793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496" y="2824480"/>
            <a:ext cx="10491008" cy="1643652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/>
              <a:t>Q &amp; 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29F2-8A35-3B44-9BA0-E01F07FBE6DF}" type="datetime1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3191940"/>
            <a:ext cx="6147955" cy="701187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sz="4000" dirty="0">
                <a:latin typeface="Times New Roman" panose="02020603050405020304"/>
                <a:cs typeface="Times New Roman" panose="02020603050405020304"/>
              </a:rPr>
              <a:t>LOGIC OPERATIONS </a:t>
            </a:r>
            <a:br>
              <a:rPr lang="en-US" sz="4000" dirty="0"/>
            </a:br>
            <a:endParaRPr lang="en-US" sz="4000"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 dirty="0">
                <a:latin typeface="Arial" panose="020B0604020202020204"/>
                <a:cs typeface="Arial" panose="020B0604020202020204"/>
              </a:rPr>
              <a:t>Logic operations at bit level </a:t>
            </a:r>
            <a:br>
              <a:rPr lang="en-US" sz="3600" dirty="0">
                <a:latin typeface="Arial" panose="020B0604020202020204"/>
                <a:cs typeface="Arial" panose="020B0604020202020204"/>
              </a:rPr>
            </a:b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09218" y="1002821"/>
            <a:ext cx="11551617" cy="4954133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/>
                <a:cs typeface="Arial" panose="020B0604020202020204"/>
              </a:rPr>
              <a:t>DATA TYPES </a:t>
            </a:r>
            <a:endParaRPr lang="en-US" sz="3200" dirty="0"/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dirty="0">
                <a:latin typeface="Arial" panose="020B0604020202020204"/>
                <a:cs typeface="Arial" panose="020B0604020202020204"/>
              </a:rPr>
              <a:t>❑ Interpret 0 as the value false and 1 as the value true:  apply the operations defined in Boolean algebra to manipulate bits. </a:t>
            </a:r>
            <a:endParaRPr lang="en-US" sz="2800" dirty="0"/>
          </a:p>
          <a:p>
            <a:pPr lvl="1">
              <a:buNone/>
            </a:pPr>
            <a:r>
              <a:rPr lang="en-US" sz="2800" dirty="0">
                <a:latin typeface="Arial" panose="020B0604020202020204"/>
                <a:cs typeface="Arial" panose="020B0604020202020204"/>
              </a:rPr>
              <a:t>❑ Four bit-level operations that are used to manipulate bits: NOT, AND, OR, and XOR.</a:t>
            </a:r>
          </a:p>
          <a:p>
            <a:pPr lvl="1">
              <a:buNone/>
            </a:pPr>
            <a:r>
              <a:rPr lang="en-US" sz="2800" dirty="0">
                <a:latin typeface="Arial" panose="020B0604020202020204"/>
                <a:cs typeface="Arial" panose="020B0604020202020204"/>
              </a:rPr>
              <a:t>❑ </a:t>
            </a:r>
            <a:r>
              <a:rPr lang="en-US" sz="2800" b="1" i="1" dirty="0">
                <a:latin typeface="Arial" panose="020B0604020202020204"/>
                <a:cs typeface="Arial" panose="020B0604020202020204"/>
              </a:rPr>
              <a:t>Truth table</a:t>
            </a:r>
            <a:r>
              <a:rPr lang="en-US" sz="2800" b="1" dirty="0">
                <a:latin typeface="Arial" panose="020B0604020202020204"/>
                <a:cs typeface="Arial" panose="020B0604020202020204"/>
              </a:rPr>
              <a:t>:</a:t>
            </a:r>
            <a:r>
              <a:rPr lang="en-US" sz="2800" dirty="0">
                <a:latin typeface="Arial" panose="020B0604020202020204"/>
                <a:cs typeface="Arial" panose="020B0604020202020204"/>
              </a:rPr>
              <a:t> define the values of output for each possible input or inputs.</a:t>
            </a:r>
          </a:p>
          <a:p>
            <a:pPr lvl="1">
              <a:buNone/>
            </a:pPr>
            <a:r>
              <a:rPr lang="en-US" sz="2800" dirty="0">
                <a:latin typeface="Arial" panose="020B0604020202020204"/>
                <a:cs typeface="Arial" panose="020B0604020202020204"/>
              </a:rPr>
              <a:t>❑ Output of each operator is always one bit, but the input can be one</a:t>
            </a:r>
            <a:br>
              <a:rPr lang="en-US" sz="2800" dirty="0">
                <a:latin typeface="Arial" panose="020B0604020202020204"/>
                <a:cs typeface="Arial" panose="020B0604020202020204"/>
              </a:rPr>
            </a:br>
            <a:r>
              <a:rPr lang="en-US" sz="2800" dirty="0">
                <a:latin typeface="Arial" panose="020B0604020202020204"/>
                <a:cs typeface="Arial" panose="020B0604020202020204"/>
              </a:rPr>
              <a:t>or two bits. </a:t>
            </a:r>
            <a:br>
              <a:rPr lang="en-US" sz="2800" dirty="0">
                <a:latin typeface="Arial" panose="020B0604020202020204"/>
                <a:cs typeface="Arial" panose="020B0604020202020204"/>
              </a:rPr>
            </a:br>
            <a:br>
              <a:rPr lang="en-US" sz="2800" dirty="0">
                <a:latin typeface="Arial" panose="020B0604020202020204"/>
                <a:cs typeface="Arial" panose="020B0604020202020204"/>
              </a:rPr>
            </a:br>
            <a:endParaRPr lang="en-US" sz="2800" dirty="0">
              <a:latin typeface="Arial" panose="020B0604020202020204"/>
              <a:cs typeface="Arial" panose="020B0604020202020204"/>
            </a:endParaRPr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sz="2800" dirty="0">
              <a:latin typeface="Arial" panose="020B0604020202020204"/>
              <a:cs typeface="Arial" panose="020B0604020202020204"/>
            </a:endParaRPr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br>
              <a:rPr lang="en-US" sz="2800" dirty="0">
                <a:latin typeface="Arial" panose="020B0604020202020204"/>
                <a:cs typeface="Arial" panose="020B0604020202020204"/>
              </a:rPr>
            </a:br>
            <a:endParaRPr lang="en-US" sz="2800"/>
          </a:p>
          <a:p>
            <a:pPr marL="850900" lvl="1" indent="-393700">
              <a:lnSpc>
                <a:spcPct val="10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08BB2-8EF9-0A4A-94B9-C7C5C4A1EC1A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340" y="922020"/>
            <a:ext cx="8275320" cy="5013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>
                <a:latin typeface="Arial" panose="020B0604020202020204"/>
                <a:cs typeface="Arial" panose="020B0604020202020204"/>
              </a:rPr>
              <a:t>Logic operations at bit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855072" cy="4954133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/>
                <a:cs typeface="Arial" panose="020B0604020202020204"/>
              </a:rPr>
              <a:t>NOT operator: unary operator - one input. </a:t>
            </a:r>
          </a:p>
          <a:p>
            <a:pPr marL="857250" lvl="1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The output bit is the complement of the input (1 =&gt; 0, 0 =&gt; 1).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/>
                <a:cs typeface="Arial" panose="020B0604020202020204"/>
              </a:rPr>
              <a:t>AND operator: binary operator - two inputs. </a:t>
            </a:r>
          </a:p>
          <a:p>
            <a:pPr marL="857250" lvl="1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The output bit is 1 if both inputs are 1s and the output is 0 in the other three cases.</a:t>
            </a:r>
          </a:p>
          <a:p>
            <a:pPr marL="400050" lvl="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/>
                <a:cs typeface="Arial" panose="020B0604020202020204"/>
              </a:rPr>
              <a:t>OR operator:  binary operator.</a:t>
            </a:r>
          </a:p>
          <a:p>
            <a:pPr marL="857250" lvl="1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The output bit is 0 if both inputs are 0s and the output is 1 in the other three cases.</a:t>
            </a:r>
          </a:p>
          <a:p>
            <a:pPr marL="400050" lvl="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/>
                <a:cs typeface="Arial" panose="020B0604020202020204"/>
              </a:rPr>
              <a:t>XOR operator (pronounced ‘exclusive-or’) - </a:t>
            </a:r>
            <a:r>
              <a:rPr lang="en-US" dirty="0">
                <a:latin typeface="Arial" panose="020B0604020202020204"/>
                <a:cs typeface="Arial" panose="020B0604020202020204"/>
                <a:sym typeface="+mn-ea"/>
              </a:rPr>
              <a:t>binary operator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857250" lvl="1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 The output is 0 if both inputs are 1s.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>
                <a:latin typeface="Arial" panose="020B0604020202020204"/>
                <a:cs typeface="Arial" panose="020B0604020202020204"/>
              </a:rPr>
              <a:t>Logic operations at bit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855072" cy="4954133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/>
                <a:cs typeface="Arial" panose="020B0604020202020204"/>
              </a:rPr>
              <a:t>NOT operator: unary operator - one input. </a:t>
            </a:r>
          </a:p>
          <a:p>
            <a:pPr marL="857250" lvl="1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The output bit is the complement of the input (1 =&gt; 0, 0 =&gt; 1).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/>
                <a:cs typeface="Arial" panose="020B0604020202020204"/>
              </a:rPr>
              <a:t>AND operator: binary operator - two inputs. </a:t>
            </a:r>
          </a:p>
          <a:p>
            <a:pPr marL="857250" lvl="1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The output bit is 1 if both inputs are 1s and the output is 0 in the other three cases.</a:t>
            </a:r>
          </a:p>
          <a:p>
            <a:pPr marL="400050" lvl="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/>
                <a:cs typeface="Arial" panose="020B0604020202020204"/>
              </a:rPr>
              <a:t>OR operator:  binary operator.</a:t>
            </a:r>
          </a:p>
          <a:p>
            <a:pPr marL="857250" lvl="1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The output bit is 0 if both inputs are 0s and the output is 1 in the other three cases.</a:t>
            </a:r>
          </a:p>
          <a:p>
            <a:pPr marL="400050" lvl="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/>
                <a:cs typeface="Arial" panose="020B0604020202020204"/>
              </a:rPr>
              <a:t>XOR operator (pronounced ‘exclusive-or’) - </a:t>
            </a:r>
            <a:r>
              <a:rPr lang="en-US" dirty="0">
                <a:latin typeface="Arial" panose="020B0604020202020204"/>
                <a:cs typeface="Arial" panose="020B0604020202020204"/>
                <a:sym typeface="+mn-ea"/>
              </a:rPr>
              <a:t>binary operator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857250" lvl="1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 The output is 0 if both inputs are 1s.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>
                <a:latin typeface="Arial" panose="020B0604020202020204"/>
                <a:cs typeface="Arial" panose="020B0604020202020204"/>
              </a:rPr>
              <a:t>Logic operations at pattern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855072" cy="4954133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/>
                <a:cs typeface="Arial" panose="020B0604020202020204"/>
              </a:rPr>
              <a:t>Four operators (NOT, AND, OR, and XOR) can be applied to an n-bit pattern.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/>
                <a:cs typeface="Arial" panose="020B0604020202020204"/>
              </a:rPr>
              <a:t>The effect is the same as applying each operator to each individual bit for NOT and to each corresponding pair of bits for other three operators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10" y="3279140"/>
            <a:ext cx="8374380" cy="24536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Vicostone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6f721e1-8a62-40be-993d-f44352021507">
      <Terms xmlns="http://schemas.microsoft.com/office/infopath/2007/PartnerControls"/>
    </lcf76f155ced4ddcb4097134ff3c332f>
    <TaxCatchAll xmlns="5d0b22ea-e5ea-49c7-9b62-902e21e51f0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64D6C488808240A931504663625519" ma:contentTypeVersion="14" ma:contentTypeDescription="Create a new document." ma:contentTypeScope="" ma:versionID="1b62e8f1834b831c8f32bb5cb869efd4">
  <xsd:schema xmlns:xsd="http://www.w3.org/2001/XMLSchema" xmlns:xs="http://www.w3.org/2001/XMLSchema" xmlns:p="http://schemas.microsoft.com/office/2006/metadata/properties" xmlns:ns2="f6f721e1-8a62-40be-993d-f44352021507" xmlns:ns3="5d0b22ea-e5ea-49c7-9b62-902e21e51f08" targetNamespace="http://schemas.microsoft.com/office/2006/metadata/properties" ma:root="true" ma:fieldsID="b5faa4c97add08f19085f545fbe457ca" ns2:_="" ns3:_="">
    <xsd:import namespace="f6f721e1-8a62-40be-993d-f44352021507"/>
    <xsd:import namespace="5d0b22ea-e5ea-49c7-9b62-902e21e51f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721e1-8a62-40be-993d-f443520215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7facb9e-2b26-4d73-808f-93b90f4d655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0b22ea-e5ea-49c7-9b62-902e21e51f0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b31b757f-8087-4096-bcce-f3e636a02fec}" ma:internalName="TaxCatchAll" ma:showField="CatchAllData" ma:web="5d0b22ea-e5ea-49c7-9b62-902e21e51f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9B77A0-8658-45E5-8D19-245595005394}">
  <ds:schemaRefs/>
</ds:datastoreItem>
</file>

<file path=customXml/itemProps2.xml><?xml version="1.0" encoding="utf-8"?>
<ds:datastoreItem xmlns:ds="http://schemas.openxmlformats.org/officeDocument/2006/customXml" ds:itemID="{19E42AFF-377A-47D3-84EF-20B0692369E9}">
  <ds:schemaRefs/>
</ds:datastoreItem>
</file>

<file path=customXml/itemProps3.xml><?xml version="1.0" encoding="utf-8"?>
<ds:datastoreItem xmlns:ds="http://schemas.openxmlformats.org/officeDocument/2006/customXml" ds:itemID="{1BC49BF6-AA93-40A7-9737-A0FC93F02F3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5574</Words>
  <Application>Microsoft Office PowerPoint</Application>
  <PresentationFormat>Widescreen</PresentationFormat>
  <Paragraphs>376</Paragraphs>
  <Slides>36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Vicostone Template</vt:lpstr>
      <vt:lpstr>Introduction to Computing</vt:lpstr>
      <vt:lpstr>Objective</vt:lpstr>
      <vt:lpstr>Objective</vt:lpstr>
      <vt:lpstr>LOGIC OPERATIONS  </vt:lpstr>
      <vt:lpstr>Logic operations at bit level  </vt:lpstr>
      <vt:lpstr>PowerPoint Presentation</vt:lpstr>
      <vt:lpstr>Logic operations at bit level</vt:lpstr>
      <vt:lpstr>Logic operations at bit level</vt:lpstr>
      <vt:lpstr>Logic operations at pattern level</vt:lpstr>
      <vt:lpstr>Example</vt:lpstr>
      <vt:lpstr>Example</vt:lpstr>
      <vt:lpstr>Applications</vt:lpstr>
      <vt:lpstr>Example</vt:lpstr>
      <vt:lpstr>Example</vt:lpstr>
      <vt:lpstr>SHIFT OPERATIONS</vt:lpstr>
      <vt:lpstr>Logical shift operations</vt:lpstr>
      <vt:lpstr>Logical shift operations</vt:lpstr>
      <vt:lpstr>Example</vt:lpstr>
      <vt:lpstr>Arithmetic shift operations</vt:lpstr>
      <vt:lpstr>Example</vt:lpstr>
      <vt:lpstr>Example</vt:lpstr>
      <vt:lpstr>Example</vt:lpstr>
      <vt:lpstr>ARITHMETIC OPERATIONS</vt:lpstr>
      <vt:lpstr>ARITHMETIC OPERATIONS</vt:lpstr>
      <vt:lpstr>Addition and subtraction for two’s complement integers</vt:lpstr>
      <vt:lpstr>Addition and subtraction for two’s complement integers</vt:lpstr>
      <vt:lpstr>Example</vt:lpstr>
      <vt:lpstr>Example</vt:lpstr>
      <vt:lpstr>Example</vt:lpstr>
      <vt:lpstr>Example</vt:lpstr>
      <vt:lpstr>Example</vt:lpstr>
      <vt:lpstr>Practice</vt:lpstr>
      <vt:lpstr>Practice</vt:lpstr>
      <vt:lpstr>Practice</vt:lpstr>
      <vt:lpstr>Practice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huy pham</dc:creator>
  <cp:lastModifiedBy>Minh Vu</cp:lastModifiedBy>
  <cp:revision>255</cp:revision>
  <dcterms:created xsi:type="dcterms:W3CDTF">2021-07-07T15:50:00Z</dcterms:created>
  <dcterms:modified xsi:type="dcterms:W3CDTF">2023-10-19T15:23:06Z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0x010100BD3BB059D0FAE34984A8001B7158EFFA</vt:lpwstr>
  </property>
  <property fmtid="{D5CDD505-2E9C-101B-9397-08002B2CF9AE}" pid="3" name="MediaServiceImageTags">
    <vt:lpwstr/>
  </property>
  <property fmtid="{D5CDD505-2E9C-101B-9397-08002B2CF9AE}" pid="4" name="ICV">
    <vt:lpwstr>C95D7A518BFC46C5A4965A85424C90FD_13</vt:lpwstr>
  </property>
  <property fmtid="{D5CDD505-2E9C-101B-9397-08002B2CF9AE}" pid="5" name="KSOProductBuildVer">
    <vt:lpwstr>1033-12.2.0.13215</vt:lpwstr>
  </property>
</Properties>
</file>